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15" r:id="rId3"/>
    <p:sldId id="307" r:id="rId4"/>
    <p:sldId id="318" r:id="rId5"/>
    <p:sldId id="317" r:id="rId6"/>
    <p:sldId id="326" r:id="rId7"/>
    <p:sldId id="327" r:id="rId8"/>
    <p:sldId id="328" r:id="rId9"/>
    <p:sldId id="320" r:id="rId10"/>
    <p:sldId id="321" r:id="rId11"/>
    <p:sldId id="330" r:id="rId12"/>
    <p:sldId id="323" r:id="rId13"/>
    <p:sldId id="322" r:id="rId14"/>
    <p:sldId id="331" r:id="rId15"/>
    <p:sldId id="333" r:id="rId16"/>
    <p:sldId id="336" r:id="rId17"/>
    <p:sldId id="335" r:id="rId18"/>
    <p:sldId id="332" r:id="rId19"/>
    <p:sldId id="325" r:id="rId20"/>
    <p:sldId id="337" r:id="rId21"/>
    <p:sldId id="338" r:id="rId22"/>
    <p:sldId id="324" r:id="rId23"/>
    <p:sldId id="329" r:id="rId24"/>
    <p:sldId id="334" r:id="rId25"/>
    <p:sldId id="308" r:id="rId26"/>
    <p:sldId id="316" r:id="rId27"/>
    <p:sldId id="293" r:id="rId28"/>
    <p:sldId id="306" r:id="rId29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88" d="100"/>
          <a:sy n="88" d="100"/>
        </p:scale>
        <p:origin x="1698" y="66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23/01/2026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imoore/intro-to-exploratory-data-analysis-eda-in-python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c24_inteligencia_artificial/blob/master/notebooks/intro_eda.ipynb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0DF1F-118F-9EFC-3577-7429ED1D2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D29ACC-B751-4FF9-B86B-DACEC5596C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5139CB-3A7D-5CE4-9BA2-C36ED2972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correto é </a:t>
            </a:r>
            <a:r>
              <a:rPr lang="pt-BR" b="1" dirty="0"/>
              <a:t>aprender o valor de imputação no treino</a:t>
            </a:r>
            <a:r>
              <a:rPr lang="pt-BR" dirty="0"/>
              <a:t> e aplicar no teste.</a:t>
            </a:r>
          </a:p>
          <a:p>
            <a:r>
              <a:rPr lang="pt-BR" dirty="0"/>
              <a:t>mas em machine learning o ideal é calcular a média </a:t>
            </a:r>
            <a:r>
              <a:rPr lang="pt-BR" b="1" dirty="0"/>
              <a:t>só no conjunto de treino</a:t>
            </a:r>
            <a:r>
              <a:rPr lang="pt-BR" dirty="0"/>
              <a:t> (para evitar </a:t>
            </a:r>
            <a:r>
              <a:rPr lang="pt-BR" i="1" dirty="0"/>
              <a:t>data </a:t>
            </a:r>
            <a:r>
              <a:rPr lang="pt-BR" i="1" dirty="0" err="1"/>
              <a:t>leakage</a:t>
            </a:r>
            <a:r>
              <a:rPr lang="pt-BR" dirty="0"/>
              <a:t>),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B0B1D-009E-3C23-925B-937304688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108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031E0-FDAA-5343-05EB-B0108BFE9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2AE94-3ED7-98C2-30EB-4B23B764D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CF7ED5-065D-9C39-2A40-50EFDC4B5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BFCC8-B8A4-A885-9BFD-A0BD76DAF8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970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Porque </a:t>
            </a:r>
            <a:r>
              <a:rPr lang="pt-BR" b="1" dirty="0"/>
              <a:t>1,5×IQR é uma regra prática</a:t>
            </a:r>
            <a:r>
              <a:rPr lang="pt-BR" dirty="0"/>
              <a:t> que dá um “limite de alerta” para valores </a:t>
            </a:r>
            <a:r>
              <a:rPr lang="pt-BR" b="1" dirty="0"/>
              <a:t>incomuns</a:t>
            </a:r>
            <a:r>
              <a:rPr lang="pt-BR" dirty="0"/>
              <a:t>, sem ser tão agressiva a ponto de marcar muita coisa como outlier. É a convenção mais usada no </a:t>
            </a:r>
            <a:r>
              <a:rPr lang="pt-BR" b="1" dirty="0" err="1"/>
              <a:t>boxplot</a:t>
            </a:r>
            <a:r>
              <a:rPr lang="pt-BR" b="1" dirty="0"/>
              <a:t> de </a:t>
            </a:r>
            <a:r>
              <a:rPr lang="pt-BR" b="1" dirty="0" err="1"/>
              <a:t>Tukey</a:t>
            </a:r>
            <a:r>
              <a:rPr lang="pt-BR" dirty="0"/>
              <a:t>.</a:t>
            </a:r>
          </a:p>
          <a:p>
            <a:r>
              <a:rPr lang="pt-BR" b="1" dirty="0"/>
              <a:t>A intuição</a:t>
            </a:r>
          </a:p>
          <a:p>
            <a:r>
              <a:rPr lang="pt-BR" b="1" dirty="0"/>
              <a:t>IQR = Q3 − Q1</a:t>
            </a:r>
            <a:r>
              <a:rPr lang="pt-BR" dirty="0"/>
              <a:t> mede a “largura do miolo” dos dados (os 50% centrais).</a:t>
            </a:r>
          </a:p>
          <a:p>
            <a:r>
              <a:rPr lang="pt-BR" dirty="0"/>
              <a:t>Multiplicar o IQR cria uma </a:t>
            </a:r>
            <a:r>
              <a:rPr lang="pt-BR" b="1" dirty="0"/>
              <a:t>margem proporcional à variabilidade</a:t>
            </a:r>
            <a:r>
              <a:rPr lang="pt-BR" dirty="0"/>
              <a:t> do seu conjunto, e não a uma unidade fixa.</a:t>
            </a:r>
          </a:p>
          <a:p>
            <a:r>
              <a:rPr lang="pt-BR" dirty="0"/>
              <a:t>O </a:t>
            </a:r>
            <a:r>
              <a:rPr lang="pt-BR" b="1" dirty="0"/>
              <a:t>1,5</a:t>
            </a:r>
            <a:r>
              <a:rPr lang="pt-BR" dirty="0"/>
              <a:t> foi escolhido para funcionar bem em muitos cenários “normais” (não é uma lei da natureza; é uma heurística).</a:t>
            </a:r>
          </a:p>
          <a:p>
            <a:r>
              <a:rPr lang="pt-BR" b="1" dirty="0"/>
              <a:t>O que isso significa para uma Normal (aproximadamente)</a:t>
            </a:r>
          </a:p>
          <a:p>
            <a:r>
              <a:rPr lang="pt-BR" dirty="0"/>
              <a:t>Se os dados fossem aproximadamente normais:</a:t>
            </a:r>
          </a:p>
          <a:p>
            <a:r>
              <a:rPr lang="pt-BR" dirty="0"/>
              <a:t>(Q1 \</a:t>
            </a:r>
            <a:r>
              <a:rPr lang="pt-BR" dirty="0" err="1"/>
              <a:t>approx</a:t>
            </a:r>
            <a:r>
              <a:rPr lang="pt-BR" dirty="0"/>
              <a:t> -0{,}674\sigma) e (Q3 \</a:t>
            </a:r>
            <a:r>
              <a:rPr lang="pt-BR" dirty="0" err="1"/>
              <a:t>approx</a:t>
            </a:r>
            <a:r>
              <a:rPr lang="pt-BR" dirty="0"/>
              <a:t> +0{,}674\sigma)</a:t>
            </a:r>
          </a:p>
          <a:p>
            <a:r>
              <a:rPr lang="pt-BR" dirty="0"/>
              <a:t>então (IQR \</a:t>
            </a:r>
            <a:r>
              <a:rPr lang="pt-BR" dirty="0" err="1"/>
              <a:t>approx</a:t>
            </a:r>
            <a:r>
              <a:rPr lang="pt-BR" dirty="0"/>
              <a:t> 1{,}349\sigma)</a:t>
            </a:r>
          </a:p>
          <a:p>
            <a:r>
              <a:rPr lang="pt-BR" dirty="0"/>
              <a:t>os limites do </a:t>
            </a:r>
            <a:r>
              <a:rPr lang="pt-BR" dirty="0" err="1"/>
              <a:t>boxplot</a:t>
            </a:r>
            <a:r>
              <a:rPr lang="pt-BR" dirty="0"/>
              <a:t> são:</a:t>
            </a:r>
            <a:br>
              <a:rPr lang="pt-BR" dirty="0"/>
            </a:br>
            <a:r>
              <a:rPr lang="pt-BR" dirty="0"/>
              <a:t>[</a:t>
            </a:r>
            <a:br>
              <a:rPr lang="pt-BR" dirty="0"/>
            </a:br>
            <a:r>
              <a:rPr lang="pt-BR" dirty="0"/>
              <a:t>Q1 - 1{,}5IQR \</a:t>
            </a:r>
            <a:r>
              <a:rPr lang="pt-BR" dirty="0" err="1"/>
              <a:t>approx</a:t>
            </a:r>
            <a:r>
              <a:rPr lang="pt-BR" dirty="0"/>
              <a:t> -0{,}674\sigma - 2{,}024\sigma \</a:t>
            </a:r>
            <a:r>
              <a:rPr lang="pt-BR" dirty="0" err="1"/>
              <a:t>approx</a:t>
            </a:r>
            <a:r>
              <a:rPr lang="pt-BR" dirty="0"/>
              <a:t> -2{,}698\sigma</a:t>
            </a:r>
            <a:br>
              <a:rPr lang="pt-BR" dirty="0"/>
            </a:br>
            <a:r>
              <a:rPr lang="pt-BR" dirty="0"/>
              <a:t>]</a:t>
            </a:r>
            <a:br>
              <a:rPr lang="pt-BR" dirty="0"/>
            </a:br>
            <a:r>
              <a:rPr lang="pt-BR" dirty="0"/>
              <a:t>[</a:t>
            </a:r>
            <a:br>
              <a:rPr lang="pt-BR" dirty="0"/>
            </a:br>
            <a:r>
              <a:rPr lang="pt-BR" dirty="0"/>
              <a:t>Q3 + 1{,}5IQR \</a:t>
            </a:r>
            <a:r>
              <a:rPr lang="pt-BR" dirty="0" err="1"/>
              <a:t>approx</a:t>
            </a:r>
            <a:r>
              <a:rPr lang="pt-BR" dirty="0"/>
              <a:t> +2{,}698\sigma</a:t>
            </a:r>
            <a:br>
              <a:rPr lang="pt-BR" dirty="0"/>
            </a:br>
            <a:r>
              <a:rPr lang="pt-BR" dirty="0"/>
              <a:t>]</a:t>
            </a:r>
            <a:br>
              <a:rPr lang="pt-BR" dirty="0"/>
            </a:br>
            <a:r>
              <a:rPr lang="pt-BR" dirty="0"/>
              <a:t>Ou seja, ele marca como outlier algo além de ~</a:t>
            </a:r>
            <a:r>
              <a:rPr lang="pt-BR" b="1" dirty="0"/>
              <a:t>±2,7 desvios padrão</a:t>
            </a:r>
            <a:r>
              <a:rPr lang="pt-BR" dirty="0"/>
              <a:t>.</a:t>
            </a:r>
          </a:p>
          <a:p>
            <a:r>
              <a:rPr lang="pt-BR" dirty="0"/>
              <a:t>Isso tende a pegar </a:t>
            </a:r>
            <a:r>
              <a:rPr lang="pt-BR" b="1" dirty="0"/>
              <a:t>poucos pontos</a:t>
            </a:r>
            <a:r>
              <a:rPr lang="pt-BR" dirty="0"/>
              <a:t> (algo como ~0,7% no total, em uma normal), o que é “bom”: sinaliza raridades sem virar caça às bruxas.</a:t>
            </a:r>
          </a:p>
          <a:p>
            <a:r>
              <a:rPr lang="pt-BR" b="1" dirty="0"/>
              <a:t>Por que não 1×IQR ou 3×IQR?</a:t>
            </a:r>
          </a:p>
          <a:p>
            <a:r>
              <a:rPr lang="pt-BR" b="1" dirty="0"/>
              <a:t>1×IQR</a:t>
            </a:r>
            <a:r>
              <a:rPr lang="pt-BR" dirty="0"/>
              <a:t>: pega muita coisa como outlier (sensível demais).</a:t>
            </a:r>
          </a:p>
          <a:p>
            <a:r>
              <a:rPr lang="pt-BR" b="1" dirty="0"/>
              <a:t>3×IQR</a:t>
            </a:r>
            <a:r>
              <a:rPr lang="pt-BR" dirty="0"/>
              <a:t>: pega quase nada (conservador demais).</a:t>
            </a:r>
          </a:p>
          <a:p>
            <a:r>
              <a:rPr lang="pt-BR" b="1" dirty="0"/>
              <a:t>1,5×IQR</a:t>
            </a:r>
            <a:r>
              <a:rPr lang="pt-BR" dirty="0"/>
              <a:t> virou o “meio-termo” tradicional.</a:t>
            </a:r>
          </a:p>
          <a:p>
            <a:r>
              <a:rPr lang="pt-BR" b="1" dirty="0"/>
              <a:t>Importante: outlier ≠ erro</a:t>
            </a:r>
          </a:p>
          <a:p>
            <a:r>
              <a:rPr lang="pt-BR" dirty="0"/>
              <a:t>Esse critério </a:t>
            </a:r>
            <a:r>
              <a:rPr lang="pt-BR" b="1" dirty="0"/>
              <a:t>só sinaliza</a:t>
            </a:r>
            <a:r>
              <a:rPr lang="pt-BR" dirty="0"/>
              <a:t> valores “fora do padrão”; pode ser:</a:t>
            </a:r>
          </a:p>
          <a:p>
            <a:r>
              <a:rPr lang="pt-BR" dirty="0"/>
              <a:t>erro de medição/digitação,</a:t>
            </a:r>
          </a:p>
          <a:p>
            <a:r>
              <a:rPr lang="pt-BR" dirty="0"/>
              <a:t>um caso raro real,</a:t>
            </a:r>
          </a:p>
          <a:p>
            <a:r>
              <a:rPr lang="pt-BR" dirty="0"/>
              <a:t>uma cauda longa (distribuição assimétrica),</a:t>
            </a:r>
          </a:p>
          <a:p>
            <a:r>
              <a:rPr lang="pt-BR" dirty="0"/>
              <a:t>ou um subgrupo diferente.</a:t>
            </a:r>
          </a:p>
          <a:p>
            <a:r>
              <a:rPr lang="pt-BR" b="1" dirty="0"/>
              <a:t>Dica prática</a:t>
            </a:r>
          </a:p>
          <a:p>
            <a:r>
              <a:rPr lang="pt-BR" dirty="0"/>
              <a:t>Use </a:t>
            </a:r>
            <a:r>
              <a:rPr lang="pt-BR" b="1" dirty="0"/>
              <a:t>1,5×IQR</a:t>
            </a:r>
            <a:r>
              <a:rPr lang="pt-BR" dirty="0"/>
              <a:t> para </a:t>
            </a:r>
            <a:r>
              <a:rPr lang="pt-BR" b="1" dirty="0"/>
              <a:t>detectar</a:t>
            </a:r>
            <a:r>
              <a:rPr lang="pt-BR" dirty="0"/>
              <a:t> e investigar.</a:t>
            </a:r>
          </a:p>
          <a:p>
            <a:r>
              <a:rPr lang="pt-BR" dirty="0"/>
              <a:t>Para “outliers extremos”, muita gente usa </a:t>
            </a:r>
            <a:r>
              <a:rPr lang="pt-BR" b="1" dirty="0"/>
              <a:t>3×IQR</a:t>
            </a:r>
            <a:r>
              <a:rPr lang="pt-BR" dirty="0"/>
              <a:t>.</a:t>
            </a:r>
          </a:p>
          <a:p>
            <a:r>
              <a:rPr lang="pt-BR" dirty="0"/>
              <a:t>Se você me disser o tipo de dado (salário, preço, tempo, etc.), eu te digo se IQR faz sentido ou se é melhor usar transformação (log), </a:t>
            </a:r>
            <a:r>
              <a:rPr lang="pt-BR" dirty="0" err="1"/>
              <a:t>robust</a:t>
            </a:r>
            <a:r>
              <a:rPr lang="pt-BR" dirty="0"/>
              <a:t> z-score (MAD) ou modelagem por </a:t>
            </a:r>
            <a:r>
              <a:rPr lang="pt-BR" dirty="0" err="1"/>
              <a:t>quantis</a:t>
            </a:r>
            <a:r>
              <a:rPr lang="pt-B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7975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https://www.kaggle.com/code/imoore/intro-to-exploratory-data-analysis-eda-in-python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144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Curadoria é a função de </a:t>
            </a:r>
            <a:r>
              <a:rPr lang="pt-BR" b="1" dirty="0">
                <a:effectLst/>
              </a:rPr>
              <a:t>cuidar, selecionar, organizar e apresentar</a:t>
            </a:r>
            <a:r>
              <a:rPr lang="pt-BR" dirty="0"/>
              <a:t> um conjunto de obras, informações ou projetos, criando uma narrativa ou contexto significativo para o público.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855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Taxonomia: </a:t>
            </a:r>
            <a:r>
              <a:rPr lang="pt-B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ciência ou técnica de classificação.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738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429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2622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Quartis são </a:t>
            </a:r>
            <a:r>
              <a:rPr lang="pt-BR" b="1" dirty="0"/>
              <a:t>valores que dividem um conjunto de dados ordenado em quatro partes iguais</a:t>
            </a:r>
            <a:r>
              <a:rPr lang="pt-BR" dirty="0"/>
              <a:t>, cada uma contendo </a:t>
            </a:r>
            <a:r>
              <a:rPr lang="pt-BR" b="1" dirty="0"/>
              <a:t>25%</a:t>
            </a:r>
            <a:r>
              <a:rPr lang="pt-BR" dirty="0"/>
              <a:t> das observações.</a:t>
            </a:r>
          </a:p>
          <a:p>
            <a:endParaRPr lang="pt-BR" dirty="0"/>
          </a:p>
          <a:p>
            <a:r>
              <a:rPr lang="pt-BR" b="1" dirty="0"/>
              <a:t>Os quatro quartis</a:t>
            </a:r>
          </a:p>
          <a:p>
            <a:r>
              <a:rPr lang="pt-BR" b="1" dirty="0"/>
              <a:t>Q1 (1º quartil)</a:t>
            </a:r>
            <a:r>
              <a:rPr lang="pt-BR" dirty="0"/>
              <a:t> → 25%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</a:p>
          <a:p>
            <a:r>
              <a:rPr lang="pt-BR" b="1" dirty="0"/>
              <a:t>Q2 (2º quartil)</a:t>
            </a:r>
            <a:r>
              <a:rPr lang="pt-BR" dirty="0"/>
              <a:t> → 50%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  <a:br>
              <a:rPr lang="pt-BR" dirty="0"/>
            </a:br>
            <a:r>
              <a:rPr lang="pt-BR" dirty="0"/>
              <a:t>👉 é a </a:t>
            </a:r>
            <a:r>
              <a:rPr lang="pt-BR" b="1" dirty="0"/>
              <a:t>mediana</a:t>
            </a:r>
            <a:endParaRPr lang="pt-BR" dirty="0"/>
          </a:p>
          <a:p>
            <a:r>
              <a:rPr lang="pt-BR" b="1" dirty="0"/>
              <a:t>Q3 (3º quartil)</a:t>
            </a:r>
            <a:r>
              <a:rPr lang="pt-BR" dirty="0"/>
              <a:t> → 75% dos dados estão </a:t>
            </a:r>
            <a:r>
              <a:rPr lang="pt-BR" b="1" dirty="0"/>
              <a:t>abaixo</a:t>
            </a:r>
            <a:r>
              <a:rPr lang="pt-BR" dirty="0"/>
              <a:t> dele</a:t>
            </a:r>
          </a:p>
          <a:p>
            <a:r>
              <a:rPr lang="pt-BR" b="1" dirty="0"/>
              <a:t>Q4</a:t>
            </a:r>
            <a:r>
              <a:rPr lang="pt-BR" dirty="0"/>
              <a:t> → valor máximo (às vezes citado informalmente)</a:t>
            </a:r>
          </a:p>
          <a:p>
            <a:endParaRPr lang="en-US" dirty="0"/>
          </a:p>
          <a:p>
            <a:r>
              <a:rPr lang="en-US" dirty="0" err="1"/>
              <a:t>Exemplo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https://colab.research.google.com/github/zz4fap/c24_inteligencia_artificial/blob/master/notebooks/intro_eda.ipynb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9302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inplace</a:t>
            </a: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pt-BR" dirty="0"/>
              <a:t> significa: </a:t>
            </a:r>
            <a:r>
              <a:rPr lang="pt-BR" b="1" dirty="0"/>
              <a:t>faça a alteração diretamente no próprio </a:t>
            </a:r>
            <a:r>
              <a:rPr lang="pt-B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df</a:t>
            </a:r>
            <a:r>
              <a:rPr lang="pt-BR" dirty="0"/>
              <a:t>, sem criar (nem precisar atribuir) um novo </a:t>
            </a:r>
            <a:r>
              <a:rPr lang="pt-BR" dirty="0" err="1"/>
              <a:t>DataFrame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035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Média</a:t>
            </a:r>
            <a:r>
              <a:rPr lang="pt-BR" dirty="0"/>
              <a:t>: bem sensível a outliers ✅ (puxa para o extremo)</a:t>
            </a:r>
          </a:p>
          <a:p>
            <a:r>
              <a:rPr lang="pt-BR" b="1" dirty="0"/>
              <a:t>Mediana</a:t>
            </a:r>
            <a:r>
              <a:rPr lang="pt-BR" dirty="0"/>
              <a:t>: pouco sensível ✅ (robusta)</a:t>
            </a:r>
          </a:p>
          <a:p>
            <a:r>
              <a:rPr lang="pt-BR" b="1" dirty="0"/>
              <a:t>Moda</a:t>
            </a:r>
            <a:r>
              <a:rPr lang="pt-BR" dirty="0"/>
              <a:t>: geralmente insensível ✅ (depende de frequência)</a:t>
            </a:r>
          </a:p>
          <a:p>
            <a:endParaRPr lang="pt-BR" dirty="0"/>
          </a:p>
          <a:p>
            <a:r>
              <a:rPr lang="pt-BR" dirty="0"/>
              <a:t>A </a:t>
            </a:r>
            <a:r>
              <a:rPr lang="pt-BR" b="1" dirty="0"/>
              <a:t>moda</a:t>
            </a:r>
            <a:r>
              <a:rPr lang="pt-BR" dirty="0"/>
              <a:t> é o </a:t>
            </a:r>
            <a:r>
              <a:rPr lang="pt-BR" b="1" dirty="0"/>
              <a:t>valor mais frequente</a:t>
            </a:r>
            <a:r>
              <a:rPr lang="pt-BR" dirty="0"/>
              <a:t>. Um outlier costuma ser um valor </a:t>
            </a:r>
            <a:r>
              <a:rPr lang="pt-BR" b="1" dirty="0"/>
              <a:t>raro</a:t>
            </a:r>
            <a:r>
              <a:rPr lang="pt-BR" dirty="0"/>
              <a:t> (aparece 1 vez ou pouquíssimas), então </a:t>
            </a:r>
            <a:r>
              <a:rPr lang="pt-BR" b="1" dirty="0"/>
              <a:t>não muda</a:t>
            </a:r>
            <a:r>
              <a:rPr lang="pt-BR" dirty="0"/>
              <a:t> qual valor aparece mais.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068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924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23/01/2026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figueiredo@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zz4fap/c24_inteligencia_artificial/blob/master/notebooks/intro_eda.ipyn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Felipe A. P. de Figueiredo</a:t>
            </a:r>
          </a:p>
          <a:p>
            <a:r>
              <a:rPr lang="pt-BR" dirty="0">
                <a:hlinkClick r:id="rId3"/>
              </a:rPr>
              <a:t>felipe.figueiredo@Inatel.br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597971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971" y="836433"/>
            <a:ext cx="11201400" cy="2690156"/>
          </a:xfrm>
        </p:spPr>
        <p:txBody>
          <a:bodyPr anchor="ctr">
            <a:noAutofit/>
          </a:bodyPr>
          <a:lstStyle/>
          <a:p>
            <a:r>
              <a:rPr lang="pt-BR" sz="6600" dirty="0"/>
              <a:t>C24 - Inteligência Artificial:</a:t>
            </a:r>
            <a:br>
              <a:rPr lang="pt-BR" sz="7200" dirty="0"/>
            </a:br>
            <a:r>
              <a:rPr lang="pt-BR" sz="7200" b="1" dirty="0"/>
              <a:t>Análise Exploratória de Dados (EDA)</a:t>
            </a:r>
            <a:endParaRPr lang="pt-BR" sz="7200" b="1" i="1" dirty="0"/>
          </a:p>
        </p:txBody>
      </p:sp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AF97-908A-27C3-C4BD-6C757E93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Limpeza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DB3AA-57FC-C53D-D2FA-FDB4A0869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Alguns problemas comuns que podemos encontrar nos dados são:</a:t>
            </a:r>
          </a:p>
          <a:p>
            <a:r>
              <a:rPr lang="pt-BR" dirty="0"/>
              <a:t>Valores irrelevantes</a:t>
            </a:r>
          </a:p>
          <a:p>
            <a:r>
              <a:rPr lang="pt-BR" dirty="0"/>
              <a:t>Duplicatas</a:t>
            </a:r>
          </a:p>
          <a:p>
            <a:r>
              <a:rPr lang="pt-BR" dirty="0"/>
              <a:t>Valores faltantes</a:t>
            </a:r>
          </a:p>
          <a:p>
            <a:r>
              <a:rPr lang="pt-BR" dirty="0"/>
              <a:t>Tipos inconsistentes (e.g., número como texto, datas quebradas)</a:t>
            </a:r>
          </a:p>
          <a:p>
            <a:r>
              <a:rPr lang="pt-BR" i="1" dirty="0"/>
              <a:t>Outliers</a:t>
            </a:r>
          </a:p>
          <a:p>
            <a:pPr marL="0" indent="0">
              <a:buNone/>
            </a:pPr>
            <a:endParaRPr lang="pt-BR" i="1" dirty="0"/>
          </a:p>
          <a:p>
            <a:pPr marL="0" indent="0">
              <a:buNone/>
            </a:pPr>
            <a:r>
              <a:rPr lang="pt-BR" dirty="0"/>
              <a:t>Vamos ver como lidar com cada um deles na sequência.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0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CFE02-9BA3-957A-23D7-D192DD1BE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EE10-7B82-C5D0-CCBD-F870B8B44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irrelevantes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59FFC-CA70-6469-FA1A-0E43BEFC5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ideia é manter colunas que ajudem o objetivo do problema e remover as que atrapalham.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>
                <a:latin typeface="Consolas" panose="020B0609020204030204" pitchFamily="49" charset="0"/>
              </a:rPr>
              <a:t>df.drop</a:t>
            </a:r>
            <a:r>
              <a:rPr lang="en-US" dirty="0">
                <a:latin typeface="Consolas" panose="020B0609020204030204" pitchFamily="49" charset="0"/>
              </a:rPr>
              <a:t>(['Column 1', ‘Column 2', ‘Column N'], axis=1)</a:t>
            </a:r>
            <a:endParaRPr lang="pt-BR" dirty="0"/>
          </a:p>
          <a:p>
            <a:r>
              <a:rPr lang="pt-BR" dirty="0"/>
              <a:t>Alguns motivos para eliminar colunas: </a:t>
            </a:r>
            <a:r>
              <a:rPr lang="pt-BR" dirty="0" err="1"/>
              <a:t>IDs</a:t>
            </a:r>
            <a:r>
              <a:rPr lang="pt-BR" dirty="0"/>
              <a:t>, </a:t>
            </a:r>
            <a:r>
              <a:rPr lang="pt-BR" i="1" dirty="0" err="1"/>
              <a:t>timestamps</a:t>
            </a:r>
            <a:r>
              <a:rPr lang="pt-BR" dirty="0"/>
              <a:t>, coluna com valores constantes, coluna com muitos valores faltantes, colunas redundantes, etc.</a:t>
            </a:r>
          </a:p>
        </p:txBody>
      </p:sp>
    </p:spTree>
    <p:extLst>
      <p:ext uri="{BB962C8B-B14F-4D97-AF65-F5344CB8AC3E}">
        <p14:creationId xmlns:p14="http://schemas.microsoft.com/office/powerpoint/2010/main" val="2804354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D3B9-5DC6-D790-F6E9-E0118626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Removendo</a:t>
            </a:r>
            <a:r>
              <a:rPr lang="en-US" dirty="0"/>
              <a:t> </a:t>
            </a:r>
            <a:r>
              <a:rPr lang="en-US" dirty="0" err="1"/>
              <a:t>duplicatas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FBC8F-42F3-78B3-8341-623E54191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Quantas linhas duplicadas existem?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df.duplicated</a:t>
            </a:r>
            <a:r>
              <a:rPr lang="pt-BR" dirty="0">
                <a:latin typeface="Consolas" panose="020B0609020204030204" pitchFamily="49" charset="0"/>
              </a:rPr>
              <a:t>().sum()</a:t>
            </a:r>
          </a:p>
          <a:p>
            <a:r>
              <a:rPr lang="pt-BR" dirty="0"/>
              <a:t>Encontrar e remover linhas duplicadas: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df.drop_duplicates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inplace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`</a:t>
            </a:r>
            <a:r>
              <a:rPr lang="pt-BR" dirty="0" err="1">
                <a:latin typeface="Consolas" panose="020B0609020204030204" pitchFamily="49" charset="0"/>
              </a:rPr>
              <a:t>inplace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/>
              <a:t>` faz a alteração diretamente no próprio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/>
              <a:t>, sem criar um novo </a:t>
            </a:r>
            <a:r>
              <a:rPr lang="pt-BR" dirty="0" err="1"/>
              <a:t>DataFrame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8115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29" cy="5032375"/>
          </a:xfrm>
        </p:spPr>
        <p:txBody>
          <a:bodyPr>
            <a:normAutofit/>
          </a:bodyPr>
          <a:lstStyle/>
          <a:p>
            <a:r>
              <a:rPr lang="pt-BR" dirty="0"/>
              <a:t>Quantos valores estão faltando?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df.isnull</a:t>
            </a:r>
            <a:r>
              <a:rPr lang="pt-BR" dirty="0">
                <a:latin typeface="Consolas" panose="020B0609020204030204" pitchFamily="49" charset="0"/>
              </a:rPr>
              <a:t>().sum()</a:t>
            </a:r>
          </a:p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Remover linhas ou colunas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df.dropna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df.dropna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inplace</a:t>
            </a:r>
            <a:r>
              <a:rPr lang="en-US" sz="2400" dirty="0">
                <a:latin typeface="Consolas" panose="020B0609020204030204" pitchFamily="49" charset="0"/>
              </a:rPr>
              <a:t>=True)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800" dirty="0"/>
              <a:t>OBS.: altera o </a:t>
            </a:r>
            <a:r>
              <a:rPr lang="en-US" sz="2400" dirty="0" err="1">
                <a:latin typeface="Consolas" panose="020B0609020204030204" pitchFamily="49" charset="0"/>
              </a:rPr>
              <a:t>df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800" dirty="0"/>
              <a:t>original.</a:t>
            </a:r>
          </a:p>
        </p:txBody>
      </p:sp>
    </p:spTree>
    <p:extLst>
      <p:ext uri="{BB962C8B-B14F-4D97-AF65-F5344CB8AC3E}">
        <p14:creationId xmlns:p14="http://schemas.microsoft.com/office/powerpoint/2010/main" val="2819577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86E6-DCF1-113B-1536-5A59E16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30A83-F9FF-CEFD-47B0-79321186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5660" y="1825624"/>
            <a:ext cx="8301170" cy="5032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Preencher (imputar) com a média, a moda ou a mediana: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Média</a:t>
            </a:r>
            <a:r>
              <a:rPr lang="pt-BR" dirty="0"/>
              <a:t>: É a soma de todos os valores dividida pela quantidade total de elementos.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pt-BR" dirty="0"/>
              <a:t>Sensível à </a:t>
            </a:r>
            <a:r>
              <a:rPr lang="pt-BR" i="1" dirty="0"/>
              <a:t>outliers</a:t>
            </a:r>
            <a:r>
              <a:rPr lang="pt-BR" dirty="0"/>
              <a:t>.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pt-BR" dirty="0"/>
              <a:t>Usada com variáveis numéricas.</a:t>
            </a:r>
            <a:endParaRPr lang="pt-BR" b="1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Mediana</a:t>
            </a:r>
            <a:r>
              <a:rPr lang="pt-BR" dirty="0"/>
              <a:t>: É o valor que ocupa a posição central de um conjunto de dados ordenado. Ela divide os dados em 50% acima e 50% abaixo. 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Insensível a </a:t>
            </a:r>
            <a:r>
              <a:rPr lang="pt-BR" i="1" dirty="0"/>
              <a:t>outliers.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Usada com variáveis numéricas.</a:t>
            </a:r>
            <a:endParaRPr lang="pt-BR" b="1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pt-BR" b="1" dirty="0"/>
              <a:t>Moda</a:t>
            </a:r>
            <a:r>
              <a:rPr lang="pt-BR" dirty="0"/>
              <a:t>: É o valor que aparece com a maior frequência no </a:t>
            </a:r>
            <a:r>
              <a:rPr lang="pt-BR" i="1" dirty="0"/>
              <a:t>dataset</a:t>
            </a:r>
            <a:r>
              <a:rPr lang="pt-BR" dirty="0"/>
              <a:t>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Insensível a </a:t>
            </a:r>
            <a:r>
              <a:rPr lang="pt-BR" i="1" dirty="0"/>
              <a:t>outliers.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Usada com variáveis numéricas e categóricas.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Técnica usada quando o número de linhas a serem removidas é muito grande em relação ao tamanho do dataset.</a:t>
            </a:r>
          </a:p>
        </p:txBody>
      </p:sp>
      <p:pic>
        <p:nvPicPr>
          <p:cNvPr id="1032" name="Picture 8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87" y="1825624"/>
            <a:ext cx="2856114" cy="489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482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6385-161E-B4CC-513F-E8FB885EA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59C31-0047-20CD-A5FF-77C846FC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1334E-89C2-8178-D1BF-901C1E9FC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30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média: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mean</a:t>
            </a:r>
            <a:r>
              <a:rPr lang="pt-BR" dirty="0">
                <a:latin typeface="Consolas" panose="020B0609020204030204" pitchFamily="49" charset="0"/>
              </a:rPr>
              <a:t>())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média.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412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95B94-B63F-40EA-03FD-CE7A7A15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7B15-3389-0E79-3255-0EC50B7F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2668F-203C-D698-8BB8-679B61E24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98630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mediana: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median</a:t>
            </a:r>
            <a:r>
              <a:rPr lang="pt-BR" dirty="0">
                <a:latin typeface="Consolas" panose="020B0609020204030204" pitchFamily="49" charset="0"/>
              </a:rPr>
              <a:t>())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mediana.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500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701E6-1249-C839-41F6-1F25FD91F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F9C2-B8FA-6360-685A-CE696132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6C211-C899-5194-EB90-F3A355ECC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66715" cy="5032375"/>
          </a:xfrm>
        </p:spPr>
        <p:txBody>
          <a:bodyPr>
            <a:normAutofit/>
          </a:bodyPr>
          <a:lstStyle/>
          <a:p>
            <a:r>
              <a:rPr lang="pt-BR" dirty="0"/>
              <a:t>Preencher (imputar) com a moda: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df.select_dtypes</a:t>
            </a:r>
            <a:r>
              <a:rPr lang="pt-BR" dirty="0">
                <a:latin typeface="Consolas" panose="020B0609020204030204" pitchFamily="49" charset="0"/>
              </a:rPr>
              <a:t>(include="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").</a:t>
            </a:r>
            <a:r>
              <a:rPr lang="pt-BR" dirty="0" err="1">
                <a:latin typeface="Consolas" panose="020B0609020204030204" pitchFamily="49" charset="0"/>
              </a:rPr>
              <a:t>columns</a:t>
            </a:r>
            <a:endParaRPr lang="pt-BR" dirty="0">
              <a:latin typeface="Consolas" panose="020B0609020204030204" pitchFamily="49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Seleciona apenas as colunas numéricas do </a:t>
            </a:r>
            <a:r>
              <a:rPr lang="pt-BR" dirty="0" err="1"/>
              <a:t>DataFrame</a:t>
            </a:r>
            <a:r>
              <a:rPr lang="pt-BR" dirty="0"/>
              <a:t> (tipos como int64, float64, etc.).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Retorna uma lista com os nomes das colunas numéricas.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 = 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].</a:t>
            </a:r>
            <a:r>
              <a:rPr lang="pt-BR" dirty="0" err="1">
                <a:latin typeface="Consolas" panose="020B0609020204030204" pitchFamily="49" charset="0"/>
              </a:rPr>
              <a:t>fillna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df</a:t>
            </a:r>
            <a:r>
              <a:rPr lang="pt-BR" dirty="0">
                <a:latin typeface="Consolas" panose="020B0609020204030204" pitchFamily="49" charset="0"/>
              </a:rPr>
              <a:t>[</a:t>
            </a:r>
            <a:r>
              <a:rPr lang="pt-BR" dirty="0" err="1">
                <a:latin typeface="Consolas" panose="020B0609020204030204" pitchFamily="49" charset="0"/>
              </a:rPr>
              <a:t>num_cols</a:t>
            </a:r>
            <a:r>
              <a:rPr lang="pt-BR" dirty="0">
                <a:latin typeface="Consolas" panose="020B0609020204030204" pitchFamily="49" charset="0"/>
              </a:rPr>
              <a:t>]</a:t>
            </a:r>
            <a:r>
              <a:rPr lang="en-US" dirty="0">
                <a:latin typeface="Consolas" panose="020B0609020204030204" pitchFamily="49" charset="0"/>
              </a:rPr>
              <a:t>.mode().</a:t>
            </a:r>
            <a:r>
              <a:rPr lang="en-US" dirty="0" err="1">
                <a:latin typeface="Consolas" panose="020B0609020204030204" pitchFamily="49" charset="0"/>
              </a:rPr>
              <a:t>iloc</a:t>
            </a:r>
            <a:r>
              <a:rPr lang="en-US" dirty="0">
                <a:latin typeface="Consolas" panose="020B0609020204030204" pitchFamily="49" charset="0"/>
              </a:rPr>
              <a:t>[0]</a:t>
            </a:r>
            <a:r>
              <a:rPr lang="pt-BR" dirty="0">
                <a:latin typeface="Consolas" panose="020B0609020204030204" pitchFamily="49" charset="0"/>
              </a:rPr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Pega todas as colunas numéricas e preenche os valores faltantes de cada uma com a sua própria moda.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OBS.1: A moda pode ter mais de um valor. Assim, em geral, usamos o primeiro valor (i.e., </a:t>
            </a:r>
            <a:r>
              <a:rPr lang="en-US" dirty="0" err="1">
                <a:latin typeface="Consolas" panose="020B0609020204030204" pitchFamily="49" charset="0"/>
              </a:rPr>
              <a:t>iloc</a:t>
            </a:r>
            <a:r>
              <a:rPr lang="en-US" dirty="0">
                <a:latin typeface="Consolas" panose="020B0609020204030204" pitchFamily="49" charset="0"/>
              </a:rPr>
              <a:t>[0]</a:t>
            </a:r>
            <a:r>
              <a:rPr lang="pt-BR" dirty="0"/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OBS.2: Note que a moda pode ser usada para preencher valores faltantes de variáveis numéricas ou categóricas. Portanto, para selecionar colunas categóricas, troque </a:t>
            </a:r>
            <a:r>
              <a:rPr lang="pt-BR" dirty="0">
                <a:latin typeface="Consolas" panose="020B0609020204030204" pitchFamily="49" charset="0"/>
              </a:rPr>
              <a:t>include="</a:t>
            </a:r>
            <a:r>
              <a:rPr lang="pt-BR" dirty="0" err="1">
                <a:latin typeface="Consolas" panose="020B0609020204030204" pitchFamily="49" charset="0"/>
              </a:rPr>
              <a:t>number</a:t>
            </a:r>
            <a:r>
              <a:rPr lang="pt-BR" dirty="0">
                <a:latin typeface="Consolas" panose="020B0609020204030204" pitchFamily="49" charset="0"/>
              </a:rPr>
              <a:t>" por include="</a:t>
            </a:r>
            <a:r>
              <a:rPr lang="pt-BR" dirty="0" err="1">
                <a:latin typeface="Consolas" panose="020B0609020204030204" pitchFamily="49" charset="0"/>
              </a:rPr>
              <a:t>object</a:t>
            </a:r>
            <a:r>
              <a:rPr lang="pt-BR" dirty="0">
                <a:latin typeface="Consolas" panose="020B0609020204030204" pitchFamily="49" charset="0"/>
              </a:rPr>
              <a:t>".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08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7D5B2-496C-0812-A081-7149C0098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56330-85FB-E422-420F-B57EBAD2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5312-6769-EEE2-F347-EB35B496F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r>
              <a:rPr lang="pt-BR" dirty="0"/>
              <a:t>Técnicas para o tratamento de valores ausentes: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Preenchimento inteligente: usa estimativas dos valores faltantes obtidas através do padrão dos dados, não um valor fixo.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valor faltante é estimado a partir de outras colunas e linhas.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Pode-se usar as classes da biblioteca </a:t>
            </a:r>
            <a:r>
              <a:rPr lang="pt-BR" dirty="0" err="1"/>
              <a:t>SciKit-Learn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KNNImputer</a:t>
            </a:r>
            <a:r>
              <a:rPr lang="en-US" dirty="0"/>
              <a:t>: </a:t>
            </a:r>
            <a:r>
              <a:rPr lang="en-US" dirty="0" err="1"/>
              <a:t>usa</a:t>
            </a:r>
            <a:r>
              <a:rPr lang="en-US" dirty="0"/>
              <a:t> a media das K </a:t>
            </a:r>
            <a:r>
              <a:rPr lang="en-US" dirty="0" err="1"/>
              <a:t>amostras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“</a:t>
            </a:r>
            <a:r>
              <a:rPr lang="en-US" dirty="0" err="1"/>
              <a:t>próximas</a:t>
            </a:r>
            <a:r>
              <a:rPr lang="en-US" dirty="0"/>
              <a:t>” para </a:t>
            </a:r>
            <a:r>
              <a:rPr lang="en-US" dirty="0" err="1"/>
              <a:t>predizer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.</a:t>
            </a:r>
            <a:endParaRPr lang="pt-BR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onsolas" panose="020B0609020204030204" pitchFamily="49" charset="0"/>
              </a:rPr>
              <a:t>IterativeImputer</a:t>
            </a:r>
            <a:r>
              <a:rPr lang="en-US" dirty="0"/>
              <a:t>: </a:t>
            </a:r>
            <a:r>
              <a:rPr lang="en-US" dirty="0" err="1"/>
              <a:t>treina</a:t>
            </a:r>
            <a:r>
              <a:rPr lang="en-US" dirty="0"/>
              <a:t> um </a:t>
            </a: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regressão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atributo</a:t>
            </a:r>
            <a:r>
              <a:rPr lang="en-US" dirty="0"/>
              <a:t> (i.e., </a:t>
            </a:r>
            <a:r>
              <a:rPr lang="en-US" dirty="0" err="1"/>
              <a:t>coluna</a:t>
            </a:r>
            <a:r>
              <a:rPr lang="en-US" dirty="0"/>
              <a:t>) para </a:t>
            </a:r>
            <a:r>
              <a:rPr lang="en-US" dirty="0" err="1"/>
              <a:t>predizer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.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OBS.: Funcionam apenas para dados numéricos.</a:t>
            </a:r>
          </a:p>
        </p:txBody>
      </p:sp>
    </p:spTree>
    <p:extLst>
      <p:ext uri="{BB962C8B-B14F-4D97-AF65-F5344CB8AC3E}">
        <p14:creationId xmlns:p14="http://schemas.microsoft.com/office/powerpoint/2010/main" val="763581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5130-3293-C53E-210E-BAED49319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E8029-A57D-C5B0-A292-D731A9D67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5400" dirty="0" err="1">
                <a:solidFill>
                  <a:srgbClr val="FF0000"/>
                </a:solidFill>
              </a:rPr>
              <a:t>PAREi</a:t>
            </a:r>
            <a:r>
              <a:rPr lang="pt-BR" sz="5400" dirty="0">
                <a:solidFill>
                  <a:srgbClr val="FF0000"/>
                </a:solidFill>
              </a:rPr>
              <a:t> AQUI!!!!!!!!!!!!!</a:t>
            </a:r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035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xploratory Data Analysis (EDA)through Data Visualization. | by Michael  Ngecha | Medium">
            <a:extLst>
              <a:ext uri="{FF2B5EF4-FFF2-40B4-BE49-F238E27FC236}">
                <a16:creationId xmlns:a16="http://schemas.microsoft.com/office/drawing/2014/main" id="{B13B8774-B804-6B29-8825-D56539EBF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96" y="993321"/>
            <a:ext cx="7469414" cy="487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4F3ECF-0562-63DD-49E8-BDC0AE061BAE}"/>
              </a:ext>
            </a:extLst>
          </p:cNvPr>
          <p:cNvSpPr txBox="1"/>
          <p:nvPr/>
        </p:nvSpPr>
        <p:spPr>
          <a:xfrm>
            <a:off x="8298180" y="2397947"/>
            <a:ext cx="35454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Etapa executada antes da construção e treinamento dos modelos de ML.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9299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C24E7-6271-81C2-5E65-14F014862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BAE93-AB82-C01D-FD21-21C1F70D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B16EA-884E-2721-A174-A3DF9601F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Exemplo</a:t>
            </a:r>
            <a:r>
              <a:rPr lang="en-US" b="1" dirty="0"/>
              <a:t> de </a:t>
            </a:r>
            <a:r>
              <a:rPr lang="en-US" b="1" dirty="0" err="1"/>
              <a:t>uso</a:t>
            </a:r>
            <a:r>
              <a:rPr lang="en-US" b="1" dirty="0"/>
              <a:t> do </a:t>
            </a:r>
            <a:r>
              <a:rPr lang="en-US" b="1" dirty="0" err="1">
                <a:latin typeface="Consolas" panose="020B0609020204030204" pitchFamily="49" charset="0"/>
              </a:rPr>
              <a:t>KNNImputer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</a:rPr>
              <a:t>sklearn.impute</a:t>
            </a:r>
            <a:r>
              <a:rPr lang="en-US" sz="2000" dirty="0">
                <a:latin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</a:rPr>
              <a:t>KNNImputer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df_num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df.select_dtypes</a:t>
            </a:r>
            <a:r>
              <a:rPr lang="en-US" sz="2000" dirty="0">
                <a:latin typeface="Consolas" panose="020B0609020204030204" pitchFamily="49" charset="0"/>
              </a:rPr>
              <a:t>(include="number")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imputer = </a:t>
            </a:r>
            <a:r>
              <a:rPr lang="en-US" sz="2000" dirty="0" err="1">
                <a:latin typeface="Consolas" panose="020B0609020204030204" pitchFamily="49" charset="0"/>
              </a:rPr>
              <a:t>KNNImputer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n_neighbors</a:t>
            </a:r>
            <a:r>
              <a:rPr lang="en-US" sz="2000" dirty="0">
                <a:latin typeface="Consolas" panose="020B0609020204030204" pitchFamily="49" charset="0"/>
              </a:rPr>
              <a:t>=5) # </a:t>
            </a:r>
            <a:r>
              <a:rPr lang="en-US" sz="2000" dirty="0" err="1">
                <a:latin typeface="Consolas" panose="020B0609020204030204" pitchFamily="49" charset="0"/>
              </a:rPr>
              <a:t>número</a:t>
            </a:r>
            <a:r>
              <a:rPr lang="en-US" sz="2000" dirty="0">
                <a:latin typeface="Consolas" panose="020B0609020204030204" pitchFamily="49" charset="0"/>
              </a:rPr>
              <a:t> de </a:t>
            </a:r>
            <a:r>
              <a:rPr lang="en-US" sz="2000" dirty="0" err="1">
                <a:latin typeface="Consolas" panose="020B0609020204030204" pitchFamily="49" charset="0"/>
              </a:rPr>
              <a:t>vizinhos</a:t>
            </a:r>
            <a:r>
              <a:rPr lang="en-US" sz="2000" dirty="0">
                <a:latin typeface="Consolas" panose="020B0609020204030204" pitchFamily="49" charset="0"/>
              </a:rPr>
              <a:t>: 5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df_num_imputed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imputer.fit_transform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df_num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/>
              <a:t>OBS.1: O </a:t>
            </a:r>
            <a:r>
              <a:rPr lang="en-US" sz="2400" dirty="0" err="1"/>
              <a:t>método</a:t>
            </a:r>
            <a:r>
              <a:rPr lang="en-US" sz="2400" dirty="0"/>
              <a:t> ‘</a:t>
            </a:r>
            <a:r>
              <a:rPr lang="en-US" sz="2400" dirty="0" err="1">
                <a:latin typeface="Consolas" panose="020B0609020204030204" pitchFamily="49" charset="0"/>
              </a:rPr>
              <a:t>fit_transform</a:t>
            </a:r>
            <a:r>
              <a:rPr lang="en-US" sz="2400" dirty="0"/>
              <a:t>’ </a:t>
            </a:r>
            <a:r>
              <a:rPr lang="en-US" sz="2400" dirty="0" err="1"/>
              <a:t>treina</a:t>
            </a:r>
            <a:r>
              <a:rPr lang="en-US" sz="2400" dirty="0"/>
              <a:t> o </a:t>
            </a:r>
            <a:r>
              <a:rPr lang="en-US" sz="2400" dirty="0" err="1"/>
              <a:t>modelo</a:t>
            </a:r>
            <a:r>
              <a:rPr lang="en-US" sz="2400" dirty="0"/>
              <a:t> e </a:t>
            </a:r>
            <a:r>
              <a:rPr lang="en-US" sz="2400" dirty="0" err="1"/>
              <a:t>preenche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valores</a:t>
            </a:r>
            <a:r>
              <a:rPr lang="en-US" sz="2400" dirty="0"/>
              <a:t> </a:t>
            </a:r>
            <a:r>
              <a:rPr lang="en-US" sz="2400" dirty="0" err="1"/>
              <a:t>faltantes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OBS.2: </a:t>
            </a:r>
            <a:r>
              <a:rPr lang="pt-BR" sz="2400" dirty="0"/>
              <a:t>Em ML, calculamos o valor faltante </a:t>
            </a:r>
            <a:r>
              <a:rPr lang="pt-BR" sz="2400" b="1" dirty="0"/>
              <a:t>só no conjunto de treinamento</a:t>
            </a:r>
            <a:r>
              <a:rPr lang="pt-BR" sz="2400" dirty="0"/>
              <a:t> (para evitar </a:t>
            </a:r>
            <a:r>
              <a:rPr lang="pt-BR" sz="2400" i="1" dirty="0"/>
              <a:t>data </a:t>
            </a:r>
            <a:r>
              <a:rPr lang="pt-BR" sz="2400" i="1" dirty="0" err="1"/>
              <a:t>leakage</a:t>
            </a:r>
            <a:r>
              <a:rPr lang="pt-BR" sz="2400" dirty="0"/>
              <a:t>).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9311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E2B-24EC-C16C-5C5F-5356E8ED3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A5E73-FB7F-BAE4-583D-13BA4DDE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41054-BC46-7797-5ED0-34F2E24B5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119862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Exemplo</a:t>
            </a:r>
            <a:r>
              <a:rPr lang="en-US" b="1" dirty="0"/>
              <a:t> de </a:t>
            </a:r>
            <a:r>
              <a:rPr lang="en-US" b="1" dirty="0" err="1"/>
              <a:t>uso</a:t>
            </a:r>
            <a:r>
              <a:rPr lang="en-US" b="1" dirty="0"/>
              <a:t> do </a:t>
            </a:r>
            <a:r>
              <a:rPr lang="en-US" b="1" dirty="0" err="1">
                <a:latin typeface="Consolas" panose="020B0609020204030204" pitchFamily="49" charset="0"/>
              </a:rPr>
              <a:t>IterativeImputer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>
                <a:latin typeface="Consolas" panose="020B0609020204030204" pitchFamily="49" charset="0"/>
              </a:rPr>
              <a:t>#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necessário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from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sklearn.experimental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enable_iterative_imputer</a:t>
            </a: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from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sklearn.impute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IterativeImputer</a:t>
            </a: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df_num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df.select_dtypes</a:t>
            </a:r>
            <a:r>
              <a:rPr lang="pt-BR" sz="2000" dirty="0">
                <a:latin typeface="Consolas" panose="020B0609020204030204" pitchFamily="49" charset="0"/>
              </a:rPr>
              <a:t>(include="</a:t>
            </a:r>
            <a:r>
              <a:rPr lang="pt-BR" sz="2000" dirty="0" err="1">
                <a:latin typeface="Consolas" panose="020B0609020204030204" pitchFamily="49" charset="0"/>
              </a:rPr>
              <a:t>number</a:t>
            </a:r>
            <a:r>
              <a:rPr lang="pt-BR" sz="2000" dirty="0">
                <a:latin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imputer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IterativeImputer</a:t>
            </a:r>
            <a:r>
              <a:rPr lang="pt-BR" sz="20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df_num_imputed</a:t>
            </a:r>
            <a:r>
              <a:rPr lang="pt-BR" sz="2000" dirty="0">
                <a:latin typeface="Consolas" panose="020B0609020204030204" pitchFamily="49" charset="0"/>
              </a:rPr>
              <a:t> = </a:t>
            </a:r>
            <a:r>
              <a:rPr lang="pt-BR" sz="2000" dirty="0" err="1">
                <a:latin typeface="Consolas" panose="020B0609020204030204" pitchFamily="49" charset="0"/>
              </a:rPr>
              <a:t>imputer.fit_transform</a:t>
            </a:r>
            <a:r>
              <a:rPr lang="pt-BR" sz="2000" dirty="0">
                <a:latin typeface="Consolas" panose="020B0609020204030204" pitchFamily="49" charset="0"/>
              </a:rPr>
              <a:t>(</a:t>
            </a:r>
            <a:r>
              <a:rPr lang="pt-BR" sz="2000" dirty="0" err="1">
                <a:latin typeface="Consolas" panose="020B0609020204030204" pitchFamily="49" charset="0"/>
              </a:rPr>
              <a:t>df_num</a:t>
            </a:r>
            <a:r>
              <a:rPr lang="pt-BR" sz="20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2287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37301-E949-B812-9EF5-3CA58CB6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Detectando</a:t>
            </a:r>
            <a:r>
              <a:rPr lang="en-US" dirty="0"/>
              <a:t>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EFEFD-73F6-A8FB-7EE8-766DA0A88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Tratamento de outliers:</a:t>
            </a:r>
            <a:r>
              <a:rPr lang="pt-BR" dirty="0"/>
              <a:t> identificação e decisões de correção.</a:t>
            </a:r>
          </a:p>
          <a:p>
            <a:r>
              <a:rPr lang="pt-BR" dirty="0"/>
              <a:t>Técnicas:</a:t>
            </a:r>
          </a:p>
          <a:p>
            <a:pPr lvl="1"/>
            <a:r>
              <a:rPr lang="pt-BR" dirty="0" err="1"/>
              <a:t>Boxplot</a:t>
            </a:r>
            <a:endParaRPr lang="pt-BR" dirty="0"/>
          </a:p>
          <a:p>
            <a:pPr lvl="1"/>
            <a:r>
              <a:rPr lang="pt-BR" dirty="0"/>
              <a:t>Z-score</a:t>
            </a:r>
          </a:p>
          <a:p>
            <a:pPr lvl="1"/>
            <a:r>
              <a:rPr lang="pt-BR" dirty="0"/>
              <a:t>IQR</a:t>
            </a:r>
          </a:p>
          <a:p>
            <a:r>
              <a:rPr lang="pt-BR" dirty="0"/>
              <a:t>Inclua um gráfico como exemplo e peça para a turma identificar possíveis outliers.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59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AAD1-E005-000D-6949-40CF9C6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variáveis: análise da correlação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36D01-EFE2-E85C-18C7-A36B69190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03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6360E-3395-2D8B-6B09-2BE030CA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Sweetviz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352C8-5FEE-B68D-8E54-4AB4DD844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49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Exemplo: </a:t>
            </a:r>
            <a:r>
              <a:rPr lang="pt-BR" dirty="0" err="1">
                <a:hlinkClick r:id="rId3"/>
              </a:rPr>
              <a:t>intro_eda.ipynb</a:t>
            </a:r>
            <a:endParaRPr lang="en-US" dirty="0"/>
          </a:p>
          <a:p>
            <a:pPr marL="0" indent="0">
              <a:buNone/>
            </a:pPr>
            <a:endParaRPr lang="pt-BR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27C64FD-88E0-EC8E-2A34-0D5737B4C854}"/>
              </a:ext>
            </a:extLst>
          </p:cNvPr>
          <p:cNvGrpSpPr/>
          <p:nvPr/>
        </p:nvGrpSpPr>
        <p:grpSpPr>
          <a:xfrm>
            <a:off x="1752685" y="2681262"/>
            <a:ext cx="8371070" cy="2659743"/>
            <a:chOff x="1752685" y="2681262"/>
            <a:chExt cx="8371070" cy="2659743"/>
          </a:xfrm>
        </p:grpSpPr>
        <p:pic>
          <p:nvPicPr>
            <p:cNvPr id="12" name="Picture 4" descr="Project Jupyter | Try Jupyter">
              <a:extLst>
                <a:ext uri="{FF2B5EF4-FFF2-40B4-BE49-F238E27FC236}">
                  <a16:creationId xmlns:a16="http://schemas.microsoft.com/office/drawing/2014/main" id="{FF92EA36-91E7-292B-D7A0-2D4D83A10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027" y="3102450"/>
              <a:ext cx="3461657" cy="1817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Google Colaboratory Colab - Guía Completa Español - Marketing Branding">
              <a:extLst>
                <a:ext uri="{FF2B5EF4-FFF2-40B4-BE49-F238E27FC236}">
                  <a16:creationId xmlns:a16="http://schemas.microsoft.com/office/drawing/2014/main" id="{46F1718A-89E6-9E63-E40B-2B19852D6A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5" r="10641"/>
            <a:stretch/>
          </p:blipFill>
          <p:spPr bwMode="auto">
            <a:xfrm>
              <a:off x="6792684" y="2681262"/>
              <a:ext cx="3331071" cy="2659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IT12A01: FUNDAMENTALS OF PYTHON PROGRAMMING (SF) (SYNCHRONOUS E-LEARNING) -  NTUC LearningHub">
              <a:extLst>
                <a:ext uri="{FF2B5EF4-FFF2-40B4-BE49-F238E27FC236}">
                  <a16:creationId xmlns:a16="http://schemas.microsoft.com/office/drawing/2014/main" id="{33F6B1B4-9B79-D634-3E35-33F24609C8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0198"/>
            <a:stretch/>
          </p:blipFill>
          <p:spPr bwMode="auto">
            <a:xfrm>
              <a:off x="1752685" y="3176833"/>
              <a:ext cx="1894114" cy="1877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Sinal de Adição 7">
              <a:extLst>
                <a:ext uri="{FF2B5EF4-FFF2-40B4-BE49-F238E27FC236}">
                  <a16:creationId xmlns:a16="http://schemas.microsoft.com/office/drawing/2014/main" id="{6959EE6C-DCDB-E78B-5C50-EBD3FF304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6799" y="3545037"/>
              <a:ext cx="468000" cy="46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Sinal de Adição 10">
              <a:extLst>
                <a:ext uri="{FF2B5EF4-FFF2-40B4-BE49-F238E27FC236}">
                  <a16:creationId xmlns:a16="http://schemas.microsoft.com/office/drawing/2014/main" id="{30A21FDB-ABA6-9FD5-49EF-7762414AEF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96043" y="3467980"/>
              <a:ext cx="468000" cy="46800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ploratory Data Analysis (EDA) to understand and Prepare Data">
            <a:extLst>
              <a:ext uri="{FF2B5EF4-FFF2-40B4-BE49-F238E27FC236}">
                <a16:creationId xmlns:a16="http://schemas.microsoft.com/office/drawing/2014/main" id="{2B53786C-EA48-EFA0-0C06-852C72B3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9658"/>
            <a:ext cx="4639355" cy="31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Importance of Data Preprocessing in Machine Learning (ML) - The  Couchbase Blog">
            <a:extLst>
              <a:ext uri="{FF2B5EF4-FFF2-40B4-BE49-F238E27FC236}">
                <a16:creationId xmlns:a16="http://schemas.microsoft.com/office/drawing/2014/main" id="{F14B1968-D6A4-B3E7-DF55-77B89A9AD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603" y="1674354"/>
            <a:ext cx="4985922" cy="397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036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087" y="1825624"/>
            <a:ext cx="6204856" cy="5032375"/>
          </a:xfrm>
        </p:spPr>
        <p:txBody>
          <a:bodyPr/>
          <a:lstStyle/>
          <a:p>
            <a:r>
              <a:rPr lang="pt-BR" dirty="0"/>
              <a:t>É o primeiro passo em qualquer projeto de ciência de dados, incluindo ML.</a:t>
            </a:r>
          </a:p>
          <a:p>
            <a:r>
              <a:rPr lang="pt-BR" dirty="0"/>
              <a:t>EDA nos ajudar a identificar: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erros óbvios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compreender os padrões nos dados,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detectar valores discrepantes, faltantes, duplicados ou eventos anômalos,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encontrar relações entre as variáveis 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descobrir quais variáveis realmente importam.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8613DC-A437-4282-CBE3-E2051081F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" y="1825624"/>
            <a:ext cx="4811486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A0189-07D9-7182-C49F-053B365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realizar análise exploratória?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58B5-68E9-E42E-59A2-B618E69A0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886" y="1825624"/>
            <a:ext cx="5573484" cy="5032375"/>
          </a:xfrm>
        </p:spPr>
        <p:txBody>
          <a:bodyPr/>
          <a:lstStyle/>
          <a:p>
            <a:r>
              <a:rPr lang="pt-BR" dirty="0"/>
              <a:t>A análise exploratória é uma espécie de curadoria dos dados.</a:t>
            </a:r>
          </a:p>
          <a:p>
            <a:r>
              <a:rPr lang="pt-BR" dirty="0"/>
              <a:t>Ela garante que o modelo de ML não aprenda com lixo. </a:t>
            </a:r>
          </a:p>
          <a:p>
            <a:r>
              <a:rPr lang="pt-BR" dirty="0"/>
              <a:t>Se o dado de entrada é ruim, a previsão será pior ainda.</a:t>
            </a:r>
            <a:endParaRPr lang="en-US" dirty="0"/>
          </a:p>
        </p:txBody>
      </p:sp>
      <p:pic>
        <p:nvPicPr>
          <p:cNvPr id="1026" name="Picture 2" descr="Machine Learning — Garbage in Garbage Out | by Ritresh Girdhar | Medium">
            <a:extLst>
              <a:ext uri="{FF2B5EF4-FFF2-40B4-BE49-F238E27FC236}">
                <a16:creationId xmlns:a16="http://schemas.microsoft.com/office/drawing/2014/main" id="{1B7547F4-3D77-E9AF-BE27-E93FA57A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0" y="2242459"/>
            <a:ext cx="5655677" cy="314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463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2D4A1-A378-83FF-6C9A-4A09E09F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Inspeção visual e estatística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3CB1-C083-7C27-6EF9-0E24F7336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886" y="1825624"/>
            <a:ext cx="10842171" cy="5032375"/>
          </a:xfrm>
        </p:spPr>
        <p:txBody>
          <a:bodyPr>
            <a:normAutofit lnSpcReduction="10000"/>
          </a:bodyPr>
          <a:lstStyle/>
          <a:p>
            <a:r>
              <a:rPr lang="pt-BR" noProof="0" dirty="0"/>
              <a:t>Utilizamos ferramentas estatísticas e de visualização como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/>
              <a:t>Histogramas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dirty="0" err="1"/>
              <a:t>Heatmaps</a:t>
            </a:r>
            <a:r>
              <a:rPr lang="pt-BR" dirty="0"/>
              <a:t> de correlação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i="1" noProof="0" dirty="0" err="1"/>
              <a:t>Boxplots</a:t>
            </a:r>
            <a:endParaRPr lang="pt-BR" i="1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Gráficos de barras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D</a:t>
            </a:r>
            <a:r>
              <a:rPr lang="pt-BR" noProof="0" dirty="0" err="1"/>
              <a:t>iagramas</a:t>
            </a:r>
            <a:r>
              <a:rPr lang="pt-BR" noProof="0" dirty="0"/>
              <a:t> de dispersão</a:t>
            </a:r>
          </a:p>
          <a:p>
            <a:r>
              <a:rPr lang="pt-BR" noProof="0" dirty="0"/>
              <a:t>Bibliotecas mais usadas: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Pandas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Numpy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Scikit-learn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Matplotlib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noProof="0" dirty="0" err="1"/>
              <a:t>Seaborn</a:t>
            </a:r>
            <a:endParaRPr lang="pt-BR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Sweetviz</a:t>
            </a:r>
            <a:endParaRPr lang="pt-BR" noProof="0" dirty="0"/>
          </a:p>
        </p:txBody>
      </p:sp>
      <p:pic>
        <p:nvPicPr>
          <p:cNvPr id="2050" name="Picture 2" descr="python - Boxplot of Multiple Columns of a Pandas Dataframe on the Same  Figure (seaborn) - Stack Overflow">
            <a:extLst>
              <a:ext uri="{FF2B5EF4-FFF2-40B4-BE49-F238E27FC236}">
                <a16:creationId xmlns:a16="http://schemas.microsoft.com/office/drawing/2014/main" id="{AC874FC9-D4DF-FCCE-7D4C-6E37E308A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394" y="2677886"/>
            <a:ext cx="2428496" cy="174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istogram notes in python with pandas and matplotlib | Andrew Wheeler">
            <a:extLst>
              <a:ext uri="{FF2B5EF4-FFF2-40B4-BE49-F238E27FC236}">
                <a16:creationId xmlns:a16="http://schemas.microsoft.com/office/drawing/2014/main" id="{7E0AD8A1-106B-D18C-9700-EACF0D64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908" y="2764971"/>
            <a:ext cx="2419646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isualizing Data (within and beyond Python)">
            <a:extLst>
              <a:ext uri="{FF2B5EF4-FFF2-40B4-BE49-F238E27FC236}">
                <a16:creationId xmlns:a16="http://schemas.microsoft.com/office/drawing/2014/main" id="{EF509281-F0C0-4694-DA02-F00FA0D08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6302" r="9465"/>
          <a:stretch>
            <a:fillRect/>
          </a:stretch>
        </p:blipFill>
        <p:spPr bwMode="auto">
          <a:xfrm>
            <a:off x="10149573" y="2764971"/>
            <a:ext cx="1947564" cy="15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er arquivo com pandas">
            <a:extLst>
              <a:ext uri="{FF2B5EF4-FFF2-40B4-BE49-F238E27FC236}">
                <a16:creationId xmlns:a16="http://schemas.microsoft.com/office/drawing/2014/main" id="{579213CA-F5EB-9CFF-96B4-5DB0B3F4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576" y="4861000"/>
            <a:ext cx="1290599" cy="129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Numpy">
            <a:extLst>
              <a:ext uri="{FF2B5EF4-FFF2-40B4-BE49-F238E27FC236}">
                <a16:creationId xmlns:a16="http://schemas.microsoft.com/office/drawing/2014/main" id="{7EAB4F95-FDE0-6834-5E7D-03DE080C3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956" y="4770021"/>
            <a:ext cx="1381578" cy="138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cikit-learn – Wikipédia, a enciclopédia livre">
            <a:extLst>
              <a:ext uri="{FF2B5EF4-FFF2-40B4-BE49-F238E27FC236}">
                <a16:creationId xmlns:a16="http://schemas.microsoft.com/office/drawing/2014/main" id="{4DCCB2DA-192C-6143-B932-730DB434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221" y="4606692"/>
            <a:ext cx="2035629" cy="10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ustomising figures in Matplotlib">
            <a:extLst>
              <a:ext uri="{FF2B5EF4-FFF2-40B4-BE49-F238E27FC236}">
                <a16:creationId xmlns:a16="http://schemas.microsoft.com/office/drawing/2014/main" id="{F3211FE7-2189-7EED-A346-6EC6D89B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443" y="4712719"/>
            <a:ext cx="2661557" cy="88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GitHub - mwaskom/seaborn: Statistical data visualization in Python">
            <a:extLst>
              <a:ext uri="{FF2B5EF4-FFF2-40B4-BE49-F238E27FC236}">
                <a16:creationId xmlns:a16="http://schemas.microsoft.com/office/drawing/2014/main" id="{45EF3399-EB7A-56BB-8320-695CAC809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538" y="5452393"/>
            <a:ext cx="2569028" cy="128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weetviz">
            <a:extLst>
              <a:ext uri="{FF2B5EF4-FFF2-40B4-BE49-F238E27FC236}">
                <a16:creationId xmlns:a16="http://schemas.microsoft.com/office/drawing/2014/main" id="{0C3F2009-0A94-FA32-9039-802ED5A1F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827" y="6076840"/>
            <a:ext cx="2750279" cy="66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484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 dos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148753" cy="5032375"/>
          </a:xfrm>
        </p:spPr>
        <p:txBody>
          <a:bodyPr>
            <a:normAutofit/>
          </a:bodyPr>
          <a:lstStyle/>
          <a:p>
            <a:r>
              <a:rPr lang="pt-BR" dirty="0"/>
              <a:t>Antes de explorarmos os dados, precisamos entender a sua taxonomia.</a:t>
            </a:r>
          </a:p>
          <a:p>
            <a:r>
              <a:rPr lang="pt-BR" dirty="0"/>
              <a:t>As variáveis (i.e., atributos ou rótulos) podem ser classificadas da seguinte forma:</a:t>
            </a:r>
          </a:p>
        </p:txBody>
      </p:sp>
      <p:grpSp>
        <p:nvGrpSpPr>
          <p:cNvPr id="24" name="Grupo 23"/>
          <p:cNvGrpSpPr/>
          <p:nvPr/>
        </p:nvGrpSpPr>
        <p:grpSpPr>
          <a:xfrm>
            <a:off x="3662697" y="3429000"/>
            <a:ext cx="4866605" cy="2825174"/>
            <a:chOff x="249382" y="2602667"/>
            <a:chExt cx="4295052" cy="2825174"/>
          </a:xfrm>
        </p:grpSpPr>
        <p:sp>
          <p:nvSpPr>
            <p:cNvPr id="4" name="CaixaDeTexto 3"/>
            <p:cNvSpPr txBox="1"/>
            <p:nvPr/>
          </p:nvSpPr>
          <p:spPr>
            <a:xfrm>
              <a:off x="249382" y="3816628"/>
              <a:ext cx="10381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Variável</a:t>
              </a:r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1684710" y="3009481"/>
              <a:ext cx="1355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Qualitativa</a:t>
              </a: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1684710" y="4622642"/>
              <a:ext cx="15169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Quantitativa</a:t>
              </a: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3397132" y="2602667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Nominal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3397132" y="3496617"/>
              <a:ext cx="973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Ordinal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3397132" y="4196861"/>
              <a:ext cx="1047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Discreta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3397132" y="5027731"/>
              <a:ext cx="11473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Contínua</a:t>
              </a:r>
            </a:p>
          </p:txBody>
        </p:sp>
        <p:cxnSp>
          <p:nvCxnSpPr>
            <p:cNvPr id="12" name="Conector de seta reta 11"/>
            <p:cNvCxnSpPr>
              <a:stCxn id="4" idx="3"/>
              <a:endCxn id="5" idx="1"/>
            </p:cNvCxnSpPr>
            <p:nvPr/>
          </p:nvCxnSpPr>
          <p:spPr>
            <a:xfrm flipV="1">
              <a:off x="1287487" y="3209536"/>
              <a:ext cx="397223" cy="8071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4" idx="3"/>
            </p:cNvCxnSpPr>
            <p:nvPr/>
          </p:nvCxnSpPr>
          <p:spPr>
            <a:xfrm>
              <a:off x="1287487" y="4016683"/>
              <a:ext cx="406367" cy="790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/>
            <p:cNvCxnSpPr>
              <a:stCxn id="5" idx="3"/>
              <a:endCxn id="7" idx="1"/>
            </p:cNvCxnSpPr>
            <p:nvPr/>
          </p:nvCxnSpPr>
          <p:spPr>
            <a:xfrm flipV="1">
              <a:off x="3040530" y="2802722"/>
              <a:ext cx="356602" cy="406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/>
            <p:cNvCxnSpPr>
              <a:stCxn id="5" idx="3"/>
              <a:endCxn id="8" idx="1"/>
            </p:cNvCxnSpPr>
            <p:nvPr/>
          </p:nvCxnSpPr>
          <p:spPr>
            <a:xfrm>
              <a:off x="3040530" y="3209536"/>
              <a:ext cx="356602" cy="4871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/>
            <p:cNvCxnSpPr>
              <a:stCxn id="6" idx="3"/>
              <a:endCxn id="9" idx="1"/>
            </p:cNvCxnSpPr>
            <p:nvPr/>
          </p:nvCxnSpPr>
          <p:spPr>
            <a:xfrm flipV="1">
              <a:off x="3201664" y="4396916"/>
              <a:ext cx="195468" cy="425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/>
            <p:cNvCxnSpPr>
              <a:stCxn id="6" idx="3"/>
              <a:endCxn id="10" idx="1"/>
            </p:cNvCxnSpPr>
            <p:nvPr/>
          </p:nvCxnSpPr>
          <p:spPr>
            <a:xfrm>
              <a:off x="3201664" y="4822697"/>
              <a:ext cx="195468" cy="405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5261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8753" cy="1325563"/>
          </a:xfrm>
        </p:spPr>
        <p:txBody>
          <a:bodyPr>
            <a:normAutofit/>
          </a:bodyPr>
          <a:lstStyle/>
          <a:p>
            <a:r>
              <a:rPr lang="pt-BR" dirty="0"/>
              <a:t>Tipo dos dados: variáveis qualitativas (categóricas)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15543" y="1825624"/>
            <a:ext cx="737141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São categorias, símbolos, nomes ou rótulos.</a:t>
            </a:r>
          </a:p>
          <a:p>
            <a:pPr marL="0" indent="0">
              <a:buNone/>
            </a:pPr>
            <a:r>
              <a:rPr lang="pt-BR" dirty="0"/>
              <a:t>Elas descrevem uma qualidade.</a:t>
            </a:r>
          </a:p>
          <a:p>
            <a:pPr marL="0" indent="0">
              <a:buNone/>
            </a:pPr>
            <a:r>
              <a:rPr lang="pt-BR" dirty="0"/>
              <a:t>Algumas podem ser ordenadas, mas operações aritméticas não são aplicáveis.</a:t>
            </a:r>
          </a:p>
          <a:p>
            <a:r>
              <a:rPr lang="pt-BR" b="1" dirty="0"/>
              <a:t>Nominal</a:t>
            </a:r>
            <a:r>
              <a:rPr lang="pt-BR" dirty="0"/>
              <a:t>: Não existe uma ordem inerente.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Sistemas Operacionais (Linux, Windows, </a:t>
            </a:r>
            <a:r>
              <a:rPr lang="pt-BR" dirty="0" err="1"/>
              <a:t>macOS</a:t>
            </a:r>
            <a:r>
              <a:rPr lang="pt-BR" dirty="0"/>
              <a:t>), Cores de LED, Tipos de Banco de Dados.</a:t>
            </a:r>
          </a:p>
          <a:p>
            <a:r>
              <a:rPr lang="pt-BR" b="1" dirty="0"/>
              <a:t>Ordinal</a:t>
            </a:r>
            <a:r>
              <a:rPr lang="pt-BR" dirty="0"/>
              <a:t>: Existe uma hierarquia ou ordem lógica.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Febre (baixa, média, alta), Nível de Senioridade (Junior, Pleno, Sênior), Planos de Assinatura (Free, Premium, Enterprise).</a:t>
            </a:r>
          </a:p>
        </p:txBody>
      </p:sp>
      <p:pic>
        <p:nvPicPr>
          <p:cNvPr id="11" name="Picture 2" descr="Data Types in Data Science | Towards Data Science">
            <a:extLst>
              <a:ext uri="{FF2B5EF4-FFF2-40B4-BE49-F238E27FC236}">
                <a16:creationId xmlns:a16="http://schemas.microsoft.com/office/drawing/2014/main" id="{39E1B175-32CE-F079-D61C-8CB4F7439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/>
          <a:stretch>
            <a:fillRect/>
          </a:stretch>
        </p:blipFill>
        <p:spPr bwMode="auto">
          <a:xfrm>
            <a:off x="368143" y="2449286"/>
            <a:ext cx="4044443" cy="3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41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8753" cy="1325563"/>
          </a:xfrm>
        </p:spPr>
        <p:txBody>
          <a:bodyPr>
            <a:normAutofit/>
          </a:bodyPr>
          <a:lstStyle/>
          <a:p>
            <a:r>
              <a:rPr lang="pt-BR" dirty="0"/>
              <a:t>Tipo dos dados: variáveis quantitativas (numéricas)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28457" y="1825624"/>
            <a:ext cx="7458497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São números reais. </a:t>
            </a:r>
          </a:p>
          <a:p>
            <a:pPr marL="0" indent="0">
              <a:buNone/>
            </a:pPr>
            <a:r>
              <a:rPr lang="pt-BR" dirty="0"/>
              <a:t>Podem ser ordenados e usados em operações aritméticas (e.g., média, variância). </a:t>
            </a:r>
          </a:p>
          <a:p>
            <a:pPr marL="0" indent="0">
              <a:buNone/>
            </a:pPr>
            <a:r>
              <a:rPr lang="pt-BR" dirty="0"/>
              <a:t>Possuem unidade de medida.</a:t>
            </a:r>
          </a:p>
          <a:p>
            <a:r>
              <a:rPr lang="pt-BR" b="1" dirty="0"/>
              <a:t>Discreta:</a:t>
            </a:r>
            <a:r>
              <a:rPr lang="pt-BR" dirty="0"/>
              <a:t> Valores contáveis, geralmente números inteiros.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Quantidade de núcleos da CPU, número de bugs abertos no </a:t>
            </a:r>
            <a:r>
              <a:rPr lang="pt-BR" dirty="0" err="1"/>
              <a:t>Jira</a:t>
            </a:r>
            <a:r>
              <a:rPr lang="pt-BR" dirty="0"/>
              <a:t>, total de usuários ativos.</a:t>
            </a:r>
          </a:p>
          <a:p>
            <a:r>
              <a:rPr lang="pt-BR" b="1" dirty="0"/>
              <a:t>Contínua:</a:t>
            </a:r>
            <a:r>
              <a:rPr lang="pt-BR" dirty="0"/>
              <a:t> Valores que podem assumir qualquer número dentro de um intervalo.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Exemplos: Tempo de resposta de uma API, latência de rede, tamanho de um arquivo em MB, temperatura do processador.</a:t>
            </a:r>
          </a:p>
        </p:txBody>
      </p:sp>
      <p:pic>
        <p:nvPicPr>
          <p:cNvPr id="11" name="Picture 2" descr="Data Types in Data Science | Towards Data Science">
            <a:extLst>
              <a:ext uri="{FF2B5EF4-FFF2-40B4-BE49-F238E27FC236}">
                <a16:creationId xmlns:a16="http://schemas.microsoft.com/office/drawing/2014/main" id="{CEBF5479-3F8E-21EE-0D34-F0A03BFB7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/>
          <a:stretch>
            <a:fillRect/>
          </a:stretch>
        </p:blipFill>
        <p:spPr bwMode="auto">
          <a:xfrm>
            <a:off x="368143" y="2449286"/>
            <a:ext cx="4044443" cy="3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52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D0CA4-219F-B2F8-2326-FCB5C230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Inspeção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CF505-9425-FAE9-8AD1-28EE07D08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1431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Inicialmente, verificamos algumas informações básicas dos dados.</a:t>
            </a:r>
          </a:p>
          <a:p>
            <a:pPr marL="0" indent="0">
              <a:buNone/>
            </a:pPr>
            <a:r>
              <a:rPr lang="pt-BR" dirty="0"/>
              <a:t>Para tal, após carregarmos os dados, usamos atributos e métodos da biblioteca </a:t>
            </a:r>
            <a:r>
              <a:rPr lang="pt-BR" b="1" dirty="0"/>
              <a:t>pandas</a:t>
            </a:r>
            <a:r>
              <a:rPr lang="pt-BR" dirty="0"/>
              <a:t>.</a:t>
            </a:r>
          </a:p>
          <a:p>
            <a:r>
              <a:rPr lang="pt-BR" dirty="0"/>
              <a:t>Dimensão dos dados: linhas x colunas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df.shape</a:t>
            </a:r>
            <a:endParaRPr lang="pt-BR" dirty="0"/>
          </a:p>
          <a:p>
            <a:r>
              <a:rPr lang="pt-BR" dirty="0"/>
              <a:t>Tipos de dados: numéricos, categóricos,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df.dtypes</a:t>
            </a:r>
            <a:endParaRPr lang="pt-BR" dirty="0"/>
          </a:p>
          <a:p>
            <a:r>
              <a:rPr lang="pt-BR" dirty="0"/>
              <a:t>Estatísticas básicas: média, min, </a:t>
            </a:r>
            <a:r>
              <a:rPr lang="pt-BR" dirty="0" err="1"/>
              <a:t>max</a:t>
            </a:r>
            <a:r>
              <a:rPr lang="pt-BR" dirty="0"/>
              <a:t>, quartis, mediana, desvio padrão,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df.describe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502995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8808</TotalTime>
  <Words>2220</Words>
  <Application>Microsoft Office PowerPoint</Application>
  <PresentationFormat>Widescreen</PresentationFormat>
  <Paragraphs>231</Paragraphs>
  <Slides>28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Courier New</vt:lpstr>
      <vt:lpstr>Wingdings</vt:lpstr>
      <vt:lpstr>Tema do Office</vt:lpstr>
      <vt:lpstr>C24 - Inteligência Artificial: Análise Exploratória de Dados (EDA)</vt:lpstr>
      <vt:lpstr>PowerPoint Presentation</vt:lpstr>
      <vt:lpstr>Introdução</vt:lpstr>
      <vt:lpstr>Por que realizar análise exploratória?</vt:lpstr>
      <vt:lpstr>Inspeção visual e estatística</vt:lpstr>
      <vt:lpstr>Tipo dos dados</vt:lpstr>
      <vt:lpstr>Tipo dos dados: variáveis qualitativas (categóricas)</vt:lpstr>
      <vt:lpstr>Tipo dos dados: variáveis quantitativas (numéricas)</vt:lpstr>
      <vt:lpstr>Inspeção inicial dos dados</vt:lpstr>
      <vt:lpstr>Limpeza dos dados</vt:lpstr>
      <vt:lpstr>Removendo valores irrelevantes</vt:lpstr>
      <vt:lpstr>Removendo duplicatas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Tratando valores faltantes</vt:lpstr>
      <vt:lpstr>PowerPoint Presentation</vt:lpstr>
      <vt:lpstr>Tratando valores faltantes</vt:lpstr>
      <vt:lpstr>Tratando valores faltantes</vt:lpstr>
      <vt:lpstr>Detectando outliers</vt:lpstr>
      <vt:lpstr>Relação entre variáveis: análise da correlação</vt:lpstr>
      <vt:lpstr>Sweetviz</vt:lpstr>
      <vt:lpstr>Exemplo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Felipe Augusto Pereira de Figueiredo</cp:lastModifiedBy>
  <cp:revision>1843</cp:revision>
  <dcterms:created xsi:type="dcterms:W3CDTF">2020-01-20T13:50:05Z</dcterms:created>
  <dcterms:modified xsi:type="dcterms:W3CDTF">2026-01-23T18:58:29Z</dcterms:modified>
</cp:coreProperties>
</file>